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35.jpg" ContentType="image/jpeg"/>
  <Override PartName="/ppt/media/image36.jpg" ContentType="image/jpeg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99" r:id="rId5"/>
    <p:sldId id="263" r:id="rId6"/>
    <p:sldId id="270" r:id="rId7"/>
    <p:sldId id="273" r:id="rId8"/>
    <p:sldId id="274" r:id="rId9"/>
    <p:sldId id="275" r:id="rId10"/>
    <p:sldId id="276" r:id="rId11"/>
    <p:sldId id="289" r:id="rId12"/>
    <p:sldId id="277" r:id="rId13"/>
    <p:sldId id="301" r:id="rId14"/>
    <p:sldId id="291" r:id="rId15"/>
    <p:sldId id="278" r:id="rId16"/>
    <p:sldId id="279" r:id="rId17"/>
    <p:sldId id="281" r:id="rId18"/>
    <p:sldId id="282" r:id="rId19"/>
    <p:sldId id="283" r:id="rId20"/>
    <p:sldId id="284" r:id="rId21"/>
    <p:sldId id="292" r:id="rId22"/>
    <p:sldId id="285" r:id="rId23"/>
    <p:sldId id="280" r:id="rId24"/>
    <p:sldId id="300" r:id="rId25"/>
    <p:sldId id="272" r:id="rId26"/>
    <p:sldId id="286" r:id="rId27"/>
    <p:sldId id="290" r:id="rId28"/>
    <p:sldId id="287" r:id="rId29"/>
    <p:sldId id="288" r:id="rId30"/>
    <p:sldId id="260" r:id="rId31"/>
    <p:sldId id="296" r:id="rId32"/>
    <p:sldId id="295" r:id="rId33"/>
    <p:sldId id="297" r:id="rId34"/>
  </p:sldIdLst>
  <p:sldSz cx="18288000" cy="10287000"/>
  <p:notesSz cx="6858000" cy="9144000"/>
  <p:embeddedFontLst>
    <p:embeddedFont>
      <p:font typeface="Arial" panose="020B0604020202020204" pitchFamily="34" charset="0"/>
      <p:regular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mbria Math" panose="02040503050406030204" pitchFamily="18" charset="0"/>
      <p:regular r:id="rId41"/>
    </p:embeddedFont>
    <p:embeddedFont>
      <p:font typeface="Libre Baskerville" panose="02000000000000000000" pitchFamily="2" charset="0"/>
      <p:regular r:id="rId42"/>
      <p:bold r:id="rId43"/>
      <p:italic r:id="rId44"/>
    </p:embeddedFont>
    <p:embeddedFont>
      <p:font typeface="Libre Franklin Bold" panose="020F0502020204030204" pitchFamily="34" charset="0"/>
      <p:regular r:id="rId45"/>
      <p:bold r:id="rId46"/>
      <p:italic r:id="rId47"/>
      <p:boldItalic r:id="rId48"/>
    </p:embeddedFont>
    <p:embeddedFont>
      <p:font typeface="Nunito Sans" pitchFamily="2" charset="77"/>
      <p:regular r:id="rId49"/>
      <p:bold r:id="rId50"/>
      <p:italic r:id="rId51"/>
      <p:boldItalic r:id="rId52"/>
    </p:embeddedFont>
    <p:embeddedFont>
      <p:font typeface="Nunito Sans Heavy" pitchFamily="2" charset="77"/>
      <p:regular r:id="rId53"/>
      <p:bold r:id="rId54"/>
    </p:embeddedFont>
    <p:embeddedFont>
      <p:font typeface="Nunito Sans Semi-Bold" pitchFamily="2" charset="77"/>
      <p:regular r:id="rId55"/>
      <p:bold r:id="rId56"/>
    </p:embeddedFont>
    <p:embeddedFont>
      <p:font typeface="Open Sans" panose="020B0606030504020204" pitchFamily="34" charset="0"/>
      <p:regular r:id="rId57"/>
      <p:bold r:id="rId58"/>
      <p:italic r:id="rId59"/>
      <p:boldItalic r:id="rId60"/>
    </p:embeddedFont>
    <p:embeddedFont>
      <p:font typeface="Overpass Light" panose="020F0502020204030204" pitchFamily="34" charset="0"/>
      <p:regular r:id="rId61"/>
      <p:bold r:id="rId62"/>
      <p:italic r:id="rId63"/>
      <p:boldItalic r:id="rId64"/>
    </p:embeddedFont>
    <p:embeddedFont>
      <p:font typeface="Yeseva One" pitchFamily="2" charset="77"/>
      <p:regular r:id="rId6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62" autoAdjust="0"/>
    <p:restoredTop sz="93316" autoAdjust="0"/>
  </p:normalViewPr>
  <p:slideViewPr>
    <p:cSldViewPr>
      <p:cViewPr varScale="1">
        <p:scale>
          <a:sx n="124" d="100"/>
          <a:sy n="124" d="100"/>
        </p:scale>
        <p:origin x="97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63" Type="http://schemas.openxmlformats.org/officeDocument/2006/relationships/font" Target="fonts/font28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font" Target="fonts/font23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2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64" Type="http://schemas.openxmlformats.org/officeDocument/2006/relationships/font" Target="fonts/font29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font" Target="fonts/font24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openxmlformats.org/officeDocument/2006/relationships/font" Target="fonts/font2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font" Target="fonts/font25.fntdata"/><Relationship Id="rId65" Type="http://schemas.openxmlformats.org/officeDocument/2006/relationships/font" Target="fonts/font3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4.fntdata"/><Relationship Id="rId34" Type="http://schemas.openxmlformats.org/officeDocument/2006/relationships/slide" Target="slides/slide33.xml"/><Relationship Id="rId50" Type="http://schemas.openxmlformats.org/officeDocument/2006/relationships/font" Target="fonts/font15.fntdata"/><Relationship Id="rId55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091DB-6C8E-944D-BED9-A064CB66A41E}" type="datetimeFigureOut">
              <a:rPr lang="en-US" smtClean="0"/>
              <a:t>9/22/24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890EF-48F8-954D-8D9A-ABFA2C0EE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39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54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78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21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1200" b="1" dirty="0">
                <a:solidFill>
                  <a:srgbClr val="000000"/>
                </a:solidFill>
                <a:latin typeface="Nunito Sans"/>
              </a:rPr>
              <a:t>Setting the derivative to zero: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27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13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65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43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37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280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87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62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85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888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602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663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605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030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602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908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615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55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02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5787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598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837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367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43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69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8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82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57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00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15.svg"/><Relationship Id="rId4" Type="http://schemas.openxmlformats.org/officeDocument/2006/relationships/image" Target="../media/image22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6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10" Type="http://schemas.openxmlformats.org/officeDocument/2006/relationships/image" Target="../media/image29.png"/><Relationship Id="rId4" Type="http://schemas.openxmlformats.org/officeDocument/2006/relationships/image" Target="../media/image12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4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6.jpg"/><Relationship Id="rId4" Type="http://schemas.openxmlformats.org/officeDocument/2006/relationships/image" Target="../media/image35.jpg"/><Relationship Id="rId9" Type="http://schemas.openxmlformats.org/officeDocument/2006/relationships/image" Target="../media/image1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3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10" Type="http://schemas.openxmlformats.org/officeDocument/2006/relationships/image" Target="../media/image15.svg"/><Relationship Id="rId4" Type="http://schemas.openxmlformats.org/officeDocument/2006/relationships/image" Target="../media/image39.jpg"/><Relationship Id="rId9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46.png"/><Relationship Id="rId7" Type="http://schemas.openxmlformats.org/officeDocument/2006/relationships/image" Target="../media/image14.png"/><Relationship Id="rId12" Type="http://schemas.openxmlformats.org/officeDocument/2006/relationships/image" Target="../media/image51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0.png"/><Relationship Id="rId5" Type="http://schemas.openxmlformats.org/officeDocument/2006/relationships/image" Target="../media/image48.png"/><Relationship Id="rId10" Type="http://schemas.openxmlformats.org/officeDocument/2006/relationships/image" Target="../media/image13.svg"/><Relationship Id="rId4" Type="http://schemas.openxmlformats.org/officeDocument/2006/relationships/image" Target="../media/image47.png"/><Relationship Id="rId9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4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3.svg"/><Relationship Id="rId4" Type="http://schemas.openxmlformats.org/officeDocument/2006/relationships/image" Target="../media/image5.svg"/><Relationship Id="rId9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2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9.png"/><Relationship Id="rId10" Type="http://schemas.openxmlformats.org/officeDocument/2006/relationships/image" Target="../media/image15.svg"/><Relationship Id="rId4" Type="http://schemas.openxmlformats.org/officeDocument/2006/relationships/image" Target="../media/image56.png"/><Relationship Id="rId9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6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57.png"/><Relationship Id="rId10" Type="http://schemas.openxmlformats.org/officeDocument/2006/relationships/image" Target="../media/image15.svg"/><Relationship Id="rId4" Type="http://schemas.openxmlformats.org/officeDocument/2006/relationships/image" Target="../media/image27.png"/><Relationship Id="rId9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9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emf"/><Relationship Id="rId11" Type="http://schemas.openxmlformats.org/officeDocument/2006/relationships/image" Target="../media/image14.png"/><Relationship Id="rId5" Type="http://schemas.openxmlformats.org/officeDocument/2006/relationships/image" Target="../media/image8.emf"/><Relationship Id="rId10" Type="http://schemas.openxmlformats.org/officeDocument/2006/relationships/image" Target="../media/image13.svg"/><Relationship Id="rId4" Type="http://schemas.openxmlformats.org/officeDocument/2006/relationships/image" Target="../media/image7.emf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  <p:txBody>
          <a:bodyPr/>
          <a:lstStyle/>
          <a:p>
            <a:pPr algn="ctr">
              <a:lnSpc>
                <a:spcPts val="3000"/>
              </a:lnSpc>
            </a:pPr>
            <a:endParaRPr lang="en-US" sz="1800" dirty="0">
              <a:solidFill>
                <a:srgbClr val="000000"/>
              </a:solidFill>
              <a:latin typeface="Libre Baskerville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886200" y="2247900"/>
            <a:ext cx="10668000" cy="3923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 dirty="0">
                <a:solidFill>
                  <a:srgbClr val="000000"/>
                </a:solidFill>
                <a:latin typeface="Yeseva One"/>
              </a:rPr>
              <a:t>Generating Images Using a Deep Convolutional GAN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59382" y="7814540"/>
            <a:ext cx="11721636" cy="3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Speaker: Kai Deng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0C44A23-F4D3-6B46-8046-DBCB54D28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035887B4-692D-C241-8C91-5C810156333B}"/>
              </a:ext>
            </a:extLst>
          </p:cNvPr>
          <p:cNvSpPr txBox="1"/>
          <p:nvPr/>
        </p:nvSpPr>
        <p:spPr>
          <a:xfrm>
            <a:off x="3283182" y="7153480"/>
            <a:ext cx="11721636" cy="3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Supervisor: </a:t>
            </a:r>
            <a:r>
              <a:rPr lang="en-US" altLang="zh-CN" sz="3000" dirty="0">
                <a:solidFill>
                  <a:srgbClr val="000000"/>
                </a:solidFill>
                <a:latin typeface="Libre Baskerville"/>
              </a:rPr>
              <a:t>Dr. </a:t>
            </a:r>
            <a:r>
              <a:rPr lang="en-US" altLang="zh-CN" sz="3000" dirty="0" err="1">
                <a:solidFill>
                  <a:srgbClr val="000000"/>
                </a:solidFill>
                <a:latin typeface="Libre Baskerville"/>
              </a:rPr>
              <a:t>Serhiy</a:t>
            </a:r>
            <a:r>
              <a:rPr lang="en-US" altLang="zh-CN" sz="3000" dirty="0">
                <a:solidFill>
                  <a:srgbClr val="000000"/>
                </a:solidFill>
                <a:latin typeface="Libre Baskerville"/>
              </a:rPr>
              <a:t> </a:t>
            </a:r>
            <a:r>
              <a:rPr lang="en-US" altLang="zh-CN" sz="3000" dirty="0" err="1">
                <a:solidFill>
                  <a:srgbClr val="000000"/>
                </a:solidFill>
                <a:latin typeface="Libre Baskerville"/>
              </a:rPr>
              <a:t>Yanchuk</a:t>
            </a:r>
            <a:endParaRPr lang="en-US" sz="3000" dirty="0">
              <a:solidFill>
                <a:srgbClr val="000000"/>
              </a:solidFill>
              <a:latin typeface="Libre Baskerville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967DA1AC-CA1A-BC4E-95D8-2CEEA64DD6F4}"/>
              </a:ext>
            </a:extLst>
          </p:cNvPr>
          <p:cNvSpPr txBox="1"/>
          <p:nvPr/>
        </p:nvSpPr>
        <p:spPr>
          <a:xfrm>
            <a:off x="3283182" y="8480172"/>
            <a:ext cx="11721636" cy="3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27/09/2024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576245" y="328784"/>
            <a:ext cx="136863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Objective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309340" y="3018386"/>
            <a:ext cx="14132192" cy="509691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790846" y="3362314"/>
            <a:ext cx="13588952" cy="4347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Objective Function: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It like a minimax game between the generator and the discriminator.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Formula: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Goal: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Minimize the probability the discriminator correctly identifies fake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Goal: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Maximize the probability of correctly distinguishing real from fake data.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184709-F2CC-884F-80A7-76AABA075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449" y="4686300"/>
            <a:ext cx="11162455" cy="1023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D89F3AAC-9159-AA4F-B646-A9226D3569B3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504C494A-9BCC-BB4D-A00B-A4B88B14AF96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206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239000" y="328784"/>
            <a:ext cx="11023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Loss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84934" y="3039544"/>
            <a:ext cx="9722666" cy="583775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85800" y="3275820"/>
            <a:ext cx="9144000" cy="5044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discriminator classifies real and fake data.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generator fools the discriminator.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835A24-A7F5-D948-8326-5A54830D3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0" y="3390900"/>
            <a:ext cx="7863386" cy="4518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EE04D0-5E02-2048-94DC-7DE0CD16B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065" y="7757746"/>
            <a:ext cx="4025900" cy="63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C4CE2C-45AE-BE4E-81F5-92A605868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1381" y="5420171"/>
            <a:ext cx="7620000" cy="698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F357C2-3930-EA4C-9A4C-E5C8563AB8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0231" y="7738696"/>
            <a:ext cx="4419600" cy="673100"/>
          </a:xfrm>
          <a:prstGeom prst="rect">
            <a:avLst/>
          </a:prstGeom>
        </p:spPr>
      </p:pic>
      <p:sp>
        <p:nvSpPr>
          <p:cNvPr id="15" name="TextBox 16">
            <a:extLst>
              <a:ext uri="{FF2B5EF4-FFF2-40B4-BE49-F238E27FC236}">
                <a16:creationId xmlns:a16="http://schemas.microsoft.com/office/drawing/2014/main" id="{D394907F-5A6E-1B4F-A885-6E116D21CEAE}"/>
              </a:ext>
            </a:extLst>
          </p:cNvPr>
          <p:cNvSpPr txBox="1"/>
          <p:nvPr/>
        </p:nvSpPr>
        <p:spPr>
          <a:xfrm>
            <a:off x="10744200" y="8117786"/>
            <a:ext cx="6705600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Figure : </a:t>
            </a:r>
            <a:r>
              <a:rPr lang="en-US" sz="2800" dirty="0">
                <a:solidFill>
                  <a:srgbClr val="000000"/>
                </a:solidFill>
                <a:latin typeface="Nunito Sans"/>
              </a:rPr>
              <a:t>Diagram for log(1-D) and log D</a:t>
            </a:r>
            <a:endParaRPr lang="en-IE" sz="2800" dirty="0">
              <a:solidFill>
                <a:srgbClr val="000000"/>
              </a:solidFill>
              <a:latin typeface="Nunito Sans"/>
            </a:endParaRPr>
          </a:p>
        </p:txBody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6568B1D1-C3C9-7D4F-8E65-FD638CAD8147}"/>
              </a:ext>
            </a:extLst>
          </p:cNvPr>
          <p:cNvSpPr/>
          <p:nvPr/>
        </p:nvSpPr>
        <p:spPr>
          <a:xfrm flipH="1">
            <a:off x="16405508" y="8496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C94BE2AD-8C97-B644-ADC0-F59AE4FD8A3E}"/>
              </a:ext>
            </a:extLst>
          </p:cNvPr>
          <p:cNvSpPr/>
          <p:nvPr/>
        </p:nvSpPr>
        <p:spPr>
          <a:xfrm rot="8371674" flipH="1">
            <a:off x="-419807" y="7493807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2259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9.87654E-7 L 0 -0.0354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7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83951E-6 L -2.77778E-6 0.0450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80466" y="9030831"/>
            <a:ext cx="143256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Green curve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: generated data distribution. </a:t>
            </a:r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Black dots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: real data distribution (constant). </a:t>
            </a:r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Blue line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: the output of the discriminator.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679D68-DE81-3844-9B8B-7D9FCE634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280" y="2725751"/>
            <a:ext cx="14478000" cy="46664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6">
            <a:extLst>
              <a:ext uri="{FF2B5EF4-FFF2-40B4-BE49-F238E27FC236}">
                <a16:creationId xmlns:a16="http://schemas.microsoft.com/office/drawing/2014/main" id="{31AE4D38-BBCB-CD41-BC9F-2C5255A7F98C}"/>
              </a:ext>
            </a:extLst>
          </p:cNvPr>
          <p:cNvSpPr txBox="1"/>
          <p:nvPr/>
        </p:nvSpPr>
        <p:spPr>
          <a:xfrm>
            <a:off x="5168759" y="7830665"/>
            <a:ext cx="9144000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Figure: Distribution Change during GAN Training 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DE1C3D8C-C667-274E-AD27-FBC17AFBCE0F}"/>
              </a:ext>
            </a:extLst>
          </p:cNvPr>
          <p:cNvSpPr txBox="1"/>
          <p:nvPr/>
        </p:nvSpPr>
        <p:spPr>
          <a:xfrm>
            <a:off x="5541319" y="8299910"/>
            <a:ext cx="707816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Source: </a:t>
            </a:r>
            <a:r>
              <a:rPr lang="en-I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I. J. Goodfellow,  "Generative adversarial nets," 2014.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3D898863-0266-3843-8ED4-789DB0B4B2AE}"/>
              </a:ext>
            </a:extLst>
          </p:cNvPr>
          <p:cNvSpPr/>
          <p:nvPr/>
        </p:nvSpPr>
        <p:spPr>
          <a:xfrm rot="5608702" flipH="1">
            <a:off x="-1468649" y="808140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4D400A9B-ED52-1745-B025-D686DE413E49}"/>
              </a:ext>
            </a:extLst>
          </p:cNvPr>
          <p:cNvSpPr/>
          <p:nvPr/>
        </p:nvSpPr>
        <p:spPr>
          <a:xfrm rot="20601294" flipH="1">
            <a:off x="16778737" y="794531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44516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86600" y="371390"/>
            <a:ext cx="112014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Optimal</a:t>
            </a:r>
            <a:r>
              <a:rPr lang="en-IE" sz="8000" b="1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8000" dirty="0">
                <a:solidFill>
                  <a:srgbClr val="65A4CD"/>
                </a:solidFill>
                <a:latin typeface="Nunito Sans Heavy"/>
              </a:rPr>
              <a:t>Discriminator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8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494967"/>
            <a:ext cx="12446620" cy="718433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105188" y="2856073"/>
            <a:ext cx="12179843" cy="6745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>
              <a:lnSpc>
                <a:spcPts val="4435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Nunito Sans"/>
              </a:rPr>
              <a:t>The o</a:t>
            </a:r>
            <a:r>
              <a:rPr lang="en-IE" sz="2800" b="1" dirty="0" err="1">
                <a:solidFill>
                  <a:srgbClr val="000000"/>
                </a:solidFill>
                <a:latin typeface="Nunito Sans"/>
              </a:rPr>
              <a:t>bjective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 function to maximize :</a:t>
            </a:r>
          </a:p>
          <a:p>
            <a:pPr lvl="1"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Rewriting the Objective Function:</a:t>
            </a:r>
          </a:p>
          <a:p>
            <a:pPr lvl="1"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Converting to an antiderivative </a:t>
            </a:r>
            <a:r>
              <a:rPr lang="en-US" sz="2800" b="1" dirty="0">
                <a:solidFill>
                  <a:srgbClr val="000000"/>
                </a:solidFill>
                <a:latin typeface="Nunito Sans"/>
              </a:rPr>
              <a:t>:</a:t>
            </a:r>
          </a:p>
          <a:p>
            <a:pPr lvl="1"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32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r>
              <a:rPr lang="en-IE" sz="3200" b="1" dirty="0">
                <a:solidFill>
                  <a:srgbClr val="000000"/>
                </a:solidFill>
                <a:latin typeface="Nunito Sans"/>
              </a:rPr>
              <a:t>Deriving and setting the derivative to zero:</a:t>
            </a:r>
          </a:p>
          <a:p>
            <a:pPr lvl="1"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AFC2103-10BB-2241-A4D9-DACD982CD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288" y="3687851"/>
            <a:ext cx="9195280" cy="754187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9F6DFD59-9F39-A54B-A1C9-7FBBD5A44D65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AFFB35B1-41C2-294B-B0D5-76939D2BB4D1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424E0C2-DC23-554B-B0C0-DCA25CAD3B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7288" y="6953225"/>
            <a:ext cx="8358089" cy="7328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24736A-F4D0-104F-904A-DBC396A501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978" y="8560109"/>
            <a:ext cx="3517900" cy="1041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0E5941D-76AD-3B42-B1EB-BC47C60376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35429" y="5182344"/>
            <a:ext cx="9094842" cy="90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83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659255" y="211964"/>
            <a:ext cx="14628745" cy="1331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6600" dirty="0">
                <a:solidFill>
                  <a:srgbClr val="65A4CD"/>
                </a:solidFill>
                <a:latin typeface="Nunito Sans Heavy"/>
              </a:rPr>
              <a:t>Verifying the Optimal Discriminator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9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113241" y="5400724"/>
            <a:ext cx="6819739" cy="233375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6"/>
              <p:cNvSpPr txBox="1"/>
              <p:nvPr/>
            </p:nvSpPr>
            <p:spPr>
              <a:xfrm>
                <a:off x="1113241" y="5716883"/>
                <a:ext cx="6981449" cy="166821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larger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.</m:t>
                    </m:r>
                  </m:oMath>
                </a14:m>
                <a:endParaRPr lang="en-US" sz="2800" b="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is smaller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</p:txBody>
          </p:sp>
        </mc:Choice>
        <mc:Fallback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41" y="5716883"/>
                <a:ext cx="6981449" cy="1668214"/>
              </a:xfrm>
              <a:prstGeom prst="rect">
                <a:avLst/>
              </a:prstGeom>
              <a:blipFill>
                <a:blip r:embed="rId3"/>
                <a:stretch>
                  <a:fillRect t="-1515"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B88018BD-8576-0147-9950-844010935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347" y="3555143"/>
            <a:ext cx="3896340" cy="1331134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39B7C1CB-0371-9949-AF44-6A9EA67DA768}"/>
              </a:ext>
            </a:extLst>
          </p:cNvPr>
          <p:cNvSpPr/>
          <p:nvPr/>
        </p:nvSpPr>
        <p:spPr>
          <a:xfrm flipH="1">
            <a:off x="16376042" y="85725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4D658523-3848-224F-BFE0-3CECA0587A97}"/>
              </a:ext>
            </a:extLst>
          </p:cNvPr>
          <p:cNvSpPr/>
          <p:nvPr/>
        </p:nvSpPr>
        <p:spPr>
          <a:xfrm rot="8974804" flipH="1">
            <a:off x="-882044" y="7549017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17D5FB-791E-E642-B0EE-3959327EFF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62153" y="2803407"/>
            <a:ext cx="3966680" cy="54541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1311CC-DDE4-4D4F-B3F3-8BB485BF98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6356" y="2781300"/>
            <a:ext cx="4413613" cy="54762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63509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BA3B939-C47A-2849-849C-F0B39F0A9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2705100"/>
            <a:ext cx="9967717" cy="61484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10001" y="371390"/>
            <a:ext cx="144780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Evaluating GAN Performance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10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499830" y="3812247"/>
            <a:ext cx="5443770" cy="45316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FEA252C4-B1C3-4C4F-812B-90FDAEA41F58}"/>
              </a:ext>
            </a:extLst>
          </p:cNvPr>
          <p:cNvSpPr txBox="1"/>
          <p:nvPr/>
        </p:nvSpPr>
        <p:spPr>
          <a:xfrm>
            <a:off x="811772" y="4844901"/>
            <a:ext cx="4818219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A GAN model with 100% accuracy means the balance between the generator and the discriminator is broken.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1D43BA-1A6A-1A46-9615-E275E2E66D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4340858"/>
            <a:ext cx="6350000" cy="1739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7DC2FAF-466E-2C46-81C6-FCBFF021B4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695700"/>
            <a:ext cx="11620500" cy="4000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5E533BD7-3310-C94F-AF49-D22309ECADE5}"/>
              </a:ext>
            </a:extLst>
          </p:cNvPr>
          <p:cNvSpPr/>
          <p:nvPr/>
        </p:nvSpPr>
        <p:spPr>
          <a:xfrm flipH="1">
            <a:off x="16164208" y="91059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13AF1BCC-35A7-8848-A251-574CCE894272}"/>
              </a:ext>
            </a:extLst>
          </p:cNvPr>
          <p:cNvSpPr/>
          <p:nvPr/>
        </p:nvSpPr>
        <p:spPr>
          <a:xfrm rot="8415712" flipH="1">
            <a:off x="-579041" y="7467829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33685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4 Results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F763ADE-5CDF-4E46-B315-3B18DC9EE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30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506200" y="371390"/>
            <a:ext cx="67818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Model Select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895600" y="4140926"/>
            <a:ext cx="5599104" cy="29281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352800" y="4273408"/>
            <a:ext cx="5522904" cy="2795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Why Standard GAN: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Foundational Model.	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Well-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d</a:t>
            </a:r>
            <a:r>
              <a:rPr lang="en-IE" sz="3000" dirty="0" err="1">
                <a:solidFill>
                  <a:srgbClr val="000000"/>
                </a:solidFill>
                <a:latin typeface="Nunito Sans"/>
              </a:rPr>
              <a:t>ocumented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Training Efficiency.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Flexibility.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13393-9B81-0848-9835-6A6766015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3173411"/>
            <a:ext cx="5092700" cy="5041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69D4D2B5-E783-3541-AC50-7ED85D461F1D}"/>
              </a:ext>
            </a:extLst>
          </p:cNvPr>
          <p:cNvSpPr/>
          <p:nvPr/>
        </p:nvSpPr>
        <p:spPr>
          <a:xfrm flipH="1">
            <a:off x="16154400" y="8716993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E33E3D84-D5C6-B243-8962-AF94ECB49965}"/>
              </a:ext>
            </a:extLst>
          </p:cNvPr>
          <p:cNvSpPr/>
          <p:nvPr/>
        </p:nvSpPr>
        <p:spPr>
          <a:xfrm rot="9191573" flipH="1">
            <a:off x="-469271" y="732313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06821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EA49AE-3292-D740-9C71-D7B583BF5A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7"/>
          <a:stretch/>
        </p:blipFill>
        <p:spPr>
          <a:xfrm>
            <a:off x="9031201" y="1938121"/>
            <a:ext cx="6527322" cy="729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31630-3F00-7D47-978F-3891FE66D5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7924800" y="3116788"/>
            <a:ext cx="9187026" cy="4802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67400" y="371390"/>
            <a:ext cx="12420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Convolutional or Dense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965765" y="3081736"/>
            <a:ext cx="5757807" cy="55573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315775" y="3385993"/>
            <a:ext cx="5333374" cy="5052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Compare the GAN model with Convolutional Layers and Dense Layers.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MNIST.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Factors Tested: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Image quality.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FID score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35EB8-7528-7C46-A506-49AE399D25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69"/>
          <a:stretch/>
        </p:blipFill>
        <p:spPr>
          <a:xfrm>
            <a:off x="7055653" y="3486267"/>
            <a:ext cx="10832942" cy="435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C3B63F-1413-A245-B8A6-30C7A0218A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t="1" r="-18" b="11435"/>
          <a:stretch/>
        </p:blipFill>
        <p:spPr>
          <a:xfrm>
            <a:off x="7415580" y="3132258"/>
            <a:ext cx="10113088" cy="5306400"/>
          </a:xfrm>
          <a:prstGeom prst="rect">
            <a:avLst/>
          </a:prstGeom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E5ED3618-E4C2-D242-8B6B-889599701744}"/>
              </a:ext>
            </a:extLst>
          </p:cNvPr>
          <p:cNvSpPr/>
          <p:nvPr/>
        </p:nvSpPr>
        <p:spPr>
          <a:xfrm flipH="1">
            <a:off x="16169134" y="910059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50E8A963-0FE1-AD4B-8F59-3243D4FAED09}"/>
              </a:ext>
            </a:extLst>
          </p:cNvPr>
          <p:cNvSpPr/>
          <p:nvPr/>
        </p:nvSpPr>
        <p:spPr>
          <a:xfrm rot="7996297" flipH="1">
            <a:off x="-1004542" y="7951005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207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F4E1C00-B081-834F-BCAC-1CEC58FD5612}"/>
              </a:ext>
            </a:extLst>
          </p:cNvPr>
          <p:cNvSpPr txBox="1"/>
          <p:nvPr/>
        </p:nvSpPr>
        <p:spPr>
          <a:xfrm>
            <a:off x="6165626" y="2521107"/>
            <a:ext cx="6705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435"/>
              </a:lnSpc>
            </a:pPr>
            <a:r>
              <a:rPr lang="en-IE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Table: </a:t>
            </a:r>
            <a:r>
              <a:rPr lang="en-IE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Average FID Score for Different Layer Depth.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87D8EE-3288-3A4B-98ED-8D829358F7BD}"/>
              </a:ext>
            </a:extLst>
          </p:cNvPr>
          <p:cNvSpPr txBox="1"/>
          <p:nvPr/>
        </p:nvSpPr>
        <p:spPr>
          <a:xfrm>
            <a:off x="6657752" y="6764963"/>
            <a:ext cx="5457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435"/>
              </a:lnSpc>
            </a:pPr>
            <a:r>
              <a:rPr lang="en-IE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FID score: </a:t>
            </a:r>
            <a:r>
              <a:rPr lang="en-IE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0 - 10: perfect, 0 – 50: good, &gt; 50: poor.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3416CB-CE3B-5640-AD6F-62FF8D89DA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5" t="1" r="5245" b="30979"/>
          <a:stretch/>
        </p:blipFill>
        <p:spPr>
          <a:xfrm>
            <a:off x="3423600" y="3270274"/>
            <a:ext cx="11520000" cy="336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10400" y="371390"/>
            <a:ext cx="11277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Exploring Layer Depth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895600" y="2432430"/>
            <a:ext cx="12981897" cy="491737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387956" y="2650183"/>
            <a:ext cx="12260941" cy="4480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Impact of increasing layer depth.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Experiment Setup: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Base Model: 3 layers standard GAN.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Layer Variations: Add 4, 5, and 6 layers in both generator and discriminator.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Key Metric: FID score.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MNIST Dataset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6AA776CD-A31D-B646-A1E8-25C275E61F56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4652A563-7712-D14E-94AA-05353BD79382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8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1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AutoShape 9"/>
          <p:cNvSpPr/>
          <p:nvPr/>
        </p:nvSpPr>
        <p:spPr>
          <a:xfrm>
            <a:off x="10030827" y="104991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030827" y="923709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030827" y="7625106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030827" y="5970702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0030827" y="4305693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0030827" y="2661894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-514350" y="3849671"/>
            <a:ext cx="9658350" cy="2545237"/>
            <a:chOff x="0" y="0"/>
            <a:chExt cx="2543763" cy="67035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43763" cy="670351"/>
            </a:xfrm>
            <a:custGeom>
              <a:avLst/>
              <a:gdLst/>
              <a:ahLst/>
              <a:cxnLst/>
              <a:rect l="l" t="t" r="r" b="b"/>
              <a:pathLst>
                <a:path w="2543763" h="670351">
                  <a:moveTo>
                    <a:pt x="0" y="0"/>
                  </a:moveTo>
                  <a:lnTo>
                    <a:pt x="2543763" y="0"/>
                  </a:lnTo>
                  <a:lnTo>
                    <a:pt x="2543763" y="670351"/>
                  </a:lnTo>
                  <a:lnTo>
                    <a:pt x="0" y="670351"/>
                  </a:lnTo>
                  <a:close/>
                </a:path>
              </a:pathLst>
            </a:custGeom>
            <a:solidFill>
              <a:srgbClr val="65A4C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543763" cy="708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410357" y="4373563"/>
            <a:ext cx="524309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Overview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77539" y="6265977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Results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77539" y="2957169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>
                <a:solidFill>
                  <a:srgbClr val="000000"/>
                </a:solidFill>
                <a:latin typeface="Nunito Sans"/>
              </a:rPr>
              <a:t>Historical Models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39439" y="4607138"/>
            <a:ext cx="7033109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Theoretical Background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77539" y="7977531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Discussion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77539" y="1341356"/>
            <a:ext cx="5981761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Introduction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030827" y="1280910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30827" y="2908058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030827" y="45472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30827" y="61991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30827" y="7901331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505200" y="3162300"/>
            <a:ext cx="11811000" cy="5882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038599" y="3338232"/>
            <a:ext cx="11125200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Impact of data augmentation.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Techniques Tested: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Rotation: Rotating images by a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10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degree.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Shifting: Vertical and horizontal shift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0.1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Flipping: horizontal flips.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Results: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Without Data Augmentation model performs best.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After Adjustments: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Removing certain techniques (e.g., flipping, rotation).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14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916ACA71-E40A-4846-86A5-1DD4D3A61E4F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BEA3742B-E35D-5A4C-810B-627DE967A782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63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25271" y="2705100"/>
            <a:ext cx="13684831" cy="6019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406270" y="2926056"/>
            <a:ext cx="12731357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Results 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Assumption: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Data augmentation introduced noise, disturbing the real data distribution.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CF398-02A2-BA4B-8A72-8A59428486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30166"/>
          <a:stretch/>
        </p:blipFill>
        <p:spPr>
          <a:xfrm>
            <a:off x="4518102" y="3417790"/>
            <a:ext cx="11619525" cy="3333600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8AD5277D-AF23-424A-9205-2C2A896526EB}"/>
              </a:ext>
            </a:extLst>
          </p:cNvPr>
          <p:cNvSpPr/>
          <p:nvPr/>
        </p:nvSpPr>
        <p:spPr>
          <a:xfrm flipH="1">
            <a:off x="16338705" y="851987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A67DCC41-C3F4-5547-8E9B-0A26FFF2D779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9C78B705-A64D-D749-977F-D18222B7E68C}"/>
              </a:ext>
            </a:extLst>
          </p:cNvPr>
          <p:cNvSpPr txBox="1"/>
          <p:nvPr/>
        </p:nvSpPr>
        <p:spPr>
          <a:xfrm>
            <a:off x="6423102" y="6856593"/>
            <a:ext cx="7086600" cy="515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FID score: 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0 - 10: perfect, 0 – 50: good, &gt; 50: poor.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190CA1-DB2C-FD48-BBED-35C4FED08F88}"/>
              </a:ext>
            </a:extLst>
          </p:cNvPr>
          <p:cNvSpPr txBox="1"/>
          <p:nvPr/>
        </p:nvSpPr>
        <p:spPr>
          <a:xfrm>
            <a:off x="6746464" y="2978691"/>
            <a:ext cx="7162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435"/>
              </a:lnSpc>
            </a:pPr>
            <a:r>
              <a:rPr lang="en-IE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Table: </a:t>
            </a:r>
            <a:r>
              <a:rPr lang="en-IE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Average FID Score for Different Augmentation Techniques.</a:t>
            </a:r>
          </a:p>
        </p:txBody>
      </p:sp>
    </p:spTree>
    <p:extLst>
      <p:ext uri="{BB962C8B-B14F-4D97-AF65-F5344CB8AC3E}">
        <p14:creationId xmlns:p14="http://schemas.microsoft.com/office/powerpoint/2010/main" val="3641854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777379E-B523-8A4C-8806-1769D6BBB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0" y="1714500"/>
            <a:ext cx="8229600" cy="821713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959121" y="114300"/>
            <a:ext cx="1532031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Applying Animal Faces HQ Dataset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538815" y="2880646"/>
            <a:ext cx="9115718" cy="705098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006351" y="3108516"/>
            <a:ext cx="8583856" cy="673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Dataset Overview: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16,130 high-quality images of animal faces. 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512x512 pixels.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Structure: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5 transpose convolutional layers with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LeakyReLU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activation 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5 convolutional layers with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LeakyReLU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activation.</a:t>
            </a: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Training Details: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Optimizer: Adam.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Learning rate: 0.002.</a:t>
            </a: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Epochs: 4000.</a:t>
            </a:r>
            <a:endParaRPr lang="en-IE" sz="2800" b="1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0A12F2-D899-2F44-A9D1-0B870774D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1544" y="4000500"/>
            <a:ext cx="7798149" cy="44541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6AAA247E-6F5E-154B-80FE-5641C26E3E56}"/>
              </a:ext>
            </a:extLst>
          </p:cNvPr>
          <p:cNvSpPr/>
          <p:nvPr/>
        </p:nvSpPr>
        <p:spPr>
          <a:xfrm rot="10800000" flipH="1">
            <a:off x="-1308392" y="7768481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52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5 Discussion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564D22-CE1B-A242-B3CD-1962B9FD7E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31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1764699" y="-140970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130570" y="242837"/>
            <a:ext cx="1398051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Summary and Future Work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17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3B9FE94F-065E-054F-A166-4BAA4E2B841D}"/>
              </a:ext>
            </a:extLst>
          </p:cNvPr>
          <p:cNvSpPr txBox="1"/>
          <p:nvPr/>
        </p:nvSpPr>
        <p:spPr>
          <a:xfrm>
            <a:off x="3636701" y="6125097"/>
            <a:ext cx="2481080" cy="796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000000"/>
                </a:solidFill>
                <a:latin typeface="Nunito Sans"/>
              </a:rPr>
              <a:t>GAN with dense layers or convolutional layers.</a:t>
            </a:r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F941B60D-658F-9D4D-BC74-7ADDA627FDAC}"/>
              </a:ext>
            </a:extLst>
          </p:cNvPr>
          <p:cNvSpPr txBox="1"/>
          <p:nvPr/>
        </p:nvSpPr>
        <p:spPr>
          <a:xfrm>
            <a:off x="6842416" y="6051135"/>
            <a:ext cx="2272459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1800" dirty="0">
                <a:solidFill>
                  <a:srgbClr val="000000"/>
                </a:solidFill>
                <a:latin typeface="Nunito Sans"/>
              </a:rPr>
              <a:t>Exploring layer depth.</a:t>
            </a: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087F85C9-A9E0-B740-BE81-6090449CE95B}"/>
              </a:ext>
            </a:extLst>
          </p:cNvPr>
          <p:cNvSpPr txBox="1"/>
          <p:nvPr/>
        </p:nvSpPr>
        <p:spPr>
          <a:xfrm>
            <a:off x="9782896" y="6090779"/>
            <a:ext cx="2272459" cy="630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31"/>
              </a:lnSpc>
            </a:pPr>
            <a:r>
              <a:rPr lang="en-IE" sz="1800" dirty="0">
                <a:solidFill>
                  <a:srgbClr val="000000"/>
                </a:solidFill>
                <a:latin typeface="Nunito Sans"/>
              </a:rPr>
              <a:t>Impact of data augmentation</a:t>
            </a:r>
            <a:endParaRPr lang="en-US" sz="1688" dirty="0">
              <a:solidFill>
                <a:srgbClr val="00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id="{060062C2-1DD1-0D47-B3AE-D7BE76FA1CCD}"/>
              </a:ext>
            </a:extLst>
          </p:cNvPr>
          <p:cNvSpPr txBox="1"/>
          <p:nvPr/>
        </p:nvSpPr>
        <p:spPr>
          <a:xfrm>
            <a:off x="12699930" y="6091099"/>
            <a:ext cx="2272459" cy="1259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31"/>
              </a:lnSpc>
            </a:pPr>
            <a:r>
              <a:rPr lang="en-IE" dirty="0">
                <a:solidFill>
                  <a:srgbClr val="000000"/>
                </a:solidFill>
                <a:latin typeface="Nunito Sans"/>
              </a:rPr>
              <a:t>Applying the GAN model with the Animal Faces-HQ dataset.</a:t>
            </a:r>
            <a:endParaRPr lang="en-US" sz="1688" dirty="0">
              <a:solidFill>
                <a:srgbClr val="00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9" name="Freeform 15">
            <a:extLst>
              <a:ext uri="{FF2B5EF4-FFF2-40B4-BE49-F238E27FC236}">
                <a16:creationId xmlns:a16="http://schemas.microsoft.com/office/drawing/2014/main" id="{865B266C-F084-D545-AE48-CB812C28FE35}"/>
              </a:ext>
            </a:extLst>
          </p:cNvPr>
          <p:cNvSpPr/>
          <p:nvPr/>
        </p:nvSpPr>
        <p:spPr>
          <a:xfrm>
            <a:off x="4028889" y="4076700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B08434D8-6519-E045-93A1-67C65D2BFA4E}"/>
              </a:ext>
            </a:extLst>
          </p:cNvPr>
          <p:cNvSpPr txBox="1"/>
          <p:nvPr/>
        </p:nvSpPr>
        <p:spPr>
          <a:xfrm>
            <a:off x="4452074" y="4551455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</a:t>
            </a:r>
          </a:p>
        </p:txBody>
      </p:sp>
      <p:sp>
        <p:nvSpPr>
          <p:cNvPr id="31" name="Freeform 17">
            <a:extLst>
              <a:ext uri="{FF2B5EF4-FFF2-40B4-BE49-F238E27FC236}">
                <a16:creationId xmlns:a16="http://schemas.microsoft.com/office/drawing/2014/main" id="{F80DCD49-25D2-B943-929C-0709C288BCF9}"/>
              </a:ext>
            </a:extLst>
          </p:cNvPr>
          <p:cNvSpPr/>
          <p:nvPr/>
        </p:nvSpPr>
        <p:spPr>
          <a:xfrm>
            <a:off x="6934200" y="4076700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2" name="TextBox 18">
            <a:extLst>
              <a:ext uri="{FF2B5EF4-FFF2-40B4-BE49-F238E27FC236}">
                <a16:creationId xmlns:a16="http://schemas.microsoft.com/office/drawing/2014/main" id="{24F80108-72DF-EE4E-ACD9-4BA25A025847}"/>
              </a:ext>
            </a:extLst>
          </p:cNvPr>
          <p:cNvSpPr txBox="1"/>
          <p:nvPr/>
        </p:nvSpPr>
        <p:spPr>
          <a:xfrm>
            <a:off x="7357384" y="4551455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2</a:t>
            </a:r>
          </a:p>
        </p:txBody>
      </p:sp>
      <p:sp>
        <p:nvSpPr>
          <p:cNvPr id="33" name="Freeform 19">
            <a:extLst>
              <a:ext uri="{FF2B5EF4-FFF2-40B4-BE49-F238E27FC236}">
                <a16:creationId xmlns:a16="http://schemas.microsoft.com/office/drawing/2014/main" id="{3F0BB243-E984-B044-9EC6-C5A3DBFB5C3A}"/>
              </a:ext>
            </a:extLst>
          </p:cNvPr>
          <p:cNvSpPr/>
          <p:nvPr/>
        </p:nvSpPr>
        <p:spPr>
          <a:xfrm>
            <a:off x="9839510" y="4076700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07E2FD85-4C4C-A946-8715-B45800DF947D}"/>
              </a:ext>
            </a:extLst>
          </p:cNvPr>
          <p:cNvSpPr txBox="1"/>
          <p:nvPr/>
        </p:nvSpPr>
        <p:spPr>
          <a:xfrm>
            <a:off x="10262695" y="4551455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3</a:t>
            </a:r>
          </a:p>
        </p:txBody>
      </p:sp>
      <p:sp>
        <p:nvSpPr>
          <p:cNvPr id="35" name="Freeform 21">
            <a:extLst>
              <a:ext uri="{FF2B5EF4-FFF2-40B4-BE49-F238E27FC236}">
                <a16:creationId xmlns:a16="http://schemas.microsoft.com/office/drawing/2014/main" id="{D4F0F579-252B-4E46-8263-05FC4B784D97}"/>
              </a:ext>
            </a:extLst>
          </p:cNvPr>
          <p:cNvSpPr/>
          <p:nvPr/>
        </p:nvSpPr>
        <p:spPr>
          <a:xfrm>
            <a:off x="12744821" y="4076700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6" name="TextBox 22">
            <a:extLst>
              <a:ext uri="{FF2B5EF4-FFF2-40B4-BE49-F238E27FC236}">
                <a16:creationId xmlns:a16="http://schemas.microsoft.com/office/drawing/2014/main" id="{463C6479-239B-504D-8FCF-394EC589AC49}"/>
              </a:ext>
            </a:extLst>
          </p:cNvPr>
          <p:cNvSpPr txBox="1"/>
          <p:nvPr/>
        </p:nvSpPr>
        <p:spPr>
          <a:xfrm>
            <a:off x="13168005" y="4551455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4</a:t>
            </a:r>
          </a:p>
        </p:txBody>
      </p:sp>
      <p:sp>
        <p:nvSpPr>
          <p:cNvPr id="37" name="Freeform 4">
            <a:extLst>
              <a:ext uri="{FF2B5EF4-FFF2-40B4-BE49-F238E27FC236}">
                <a16:creationId xmlns:a16="http://schemas.microsoft.com/office/drawing/2014/main" id="{B6317FB1-AE3E-1D42-BD4E-979110865FB0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8" name="Freeform 4">
            <a:extLst>
              <a:ext uri="{FF2B5EF4-FFF2-40B4-BE49-F238E27FC236}">
                <a16:creationId xmlns:a16="http://schemas.microsoft.com/office/drawing/2014/main" id="{8D660249-83C8-1C4B-81AC-C3FCE4304E00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9" name="Freeform 14">
            <a:extLst>
              <a:ext uri="{FF2B5EF4-FFF2-40B4-BE49-F238E27FC236}">
                <a16:creationId xmlns:a16="http://schemas.microsoft.com/office/drawing/2014/main" id="{CBFF4FBF-2CBC-6E4A-82D9-8DF4ED2F3106}"/>
              </a:ext>
            </a:extLst>
          </p:cNvPr>
          <p:cNvSpPr/>
          <p:nvPr/>
        </p:nvSpPr>
        <p:spPr>
          <a:xfrm>
            <a:off x="16388133" y="2615750"/>
            <a:ext cx="1013759" cy="1008229"/>
          </a:xfrm>
          <a:custGeom>
            <a:avLst/>
            <a:gdLst/>
            <a:ahLst/>
            <a:cxnLst/>
            <a:rect l="l" t="t" r="r" b="b"/>
            <a:pathLst>
              <a:path w="1013759" h="1008229">
                <a:moveTo>
                  <a:pt x="0" y="0"/>
                </a:moveTo>
                <a:lnTo>
                  <a:pt x="1013758" y="0"/>
                </a:lnTo>
                <a:lnTo>
                  <a:pt x="1013758" y="1008229"/>
                </a:lnTo>
                <a:lnTo>
                  <a:pt x="0" y="10082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240797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2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8764060" y="2072577"/>
            <a:ext cx="1779577" cy="1161174"/>
          </a:xfrm>
          <a:custGeom>
            <a:avLst/>
            <a:gdLst/>
            <a:ahLst/>
            <a:cxnLst/>
            <a:rect l="l" t="t" r="r" b="b"/>
            <a:pathLst>
              <a:path w="1779577" h="1161174">
                <a:moveTo>
                  <a:pt x="0" y="0"/>
                </a:moveTo>
                <a:lnTo>
                  <a:pt x="1779577" y="0"/>
                </a:lnTo>
                <a:lnTo>
                  <a:pt x="1779577" y="1161174"/>
                </a:lnTo>
                <a:lnTo>
                  <a:pt x="0" y="1161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86980" y="3954463"/>
            <a:ext cx="13114040" cy="213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0"/>
              </a:lnSpc>
            </a:pPr>
            <a:r>
              <a:rPr lang="en-US" sz="12500" dirty="0">
                <a:solidFill>
                  <a:srgbClr val="65A4CD"/>
                </a:solidFill>
                <a:latin typeface="Nunito Sans Heavy"/>
              </a:rPr>
              <a:t>Thank You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0" y="8618398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5173960" y="0"/>
                </a:moveTo>
                <a:lnTo>
                  <a:pt x="0" y="0"/>
                </a:lnTo>
                <a:lnTo>
                  <a:pt x="0" y="1668602"/>
                </a:lnTo>
                <a:lnTo>
                  <a:pt x="5173960" y="1668602"/>
                </a:lnTo>
                <a:lnTo>
                  <a:pt x="517396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315200" y="3590362"/>
            <a:ext cx="5143387" cy="392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3200" dirty="0">
                <a:latin typeface="Nunito Sans"/>
              </a:rPr>
              <a:t>University College Cork</a:t>
            </a:r>
          </a:p>
        </p:txBody>
      </p:sp>
      <p:sp>
        <p:nvSpPr>
          <p:cNvPr id="13" name="Freeform 13"/>
          <p:cNvSpPr/>
          <p:nvPr/>
        </p:nvSpPr>
        <p:spPr>
          <a:xfrm flipV="1">
            <a:off x="13114040" y="0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0" y="1668602"/>
                </a:moveTo>
                <a:lnTo>
                  <a:pt x="5173960" y="1668602"/>
                </a:lnTo>
                <a:lnTo>
                  <a:pt x="5173960" y="0"/>
                </a:lnTo>
                <a:lnTo>
                  <a:pt x="0" y="0"/>
                </a:lnTo>
                <a:lnTo>
                  <a:pt x="0" y="166860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0971B51-0C4F-434C-BEC7-9136F30F88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4800" y="313645"/>
            <a:ext cx="2551814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8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09800" y="2724783"/>
            <a:ext cx="13868400" cy="648658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2209800" y="2961093"/>
                <a:ext cx="13792200" cy="6181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Problem Setup:</a:t>
                </a: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The objective function to maximize is: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Rewriting the Objective Function: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The generated data is represented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allowing the second term to reflect the contribution of generated samples. Thus the objective function becomes: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961093"/>
                <a:ext cx="13792200" cy="6181179"/>
              </a:xfrm>
              <a:prstGeom prst="rect">
                <a:avLst/>
              </a:prstGeom>
              <a:blipFill>
                <a:blip r:embed="rId3"/>
                <a:stretch>
                  <a:fillRect t="-205" r="-1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A87051C-60DD-EF48-B6BE-84A4C7A80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830" y="5886766"/>
            <a:ext cx="8750300" cy="86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3EA377-FCB2-884C-9B5C-17B687FAB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830" y="8192716"/>
            <a:ext cx="7772400" cy="774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FC2103-10BB-2241-A4D9-DACD982CDC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6830" y="4379509"/>
            <a:ext cx="8051800" cy="660400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9F6DFD59-9F39-A54B-A1C9-7FBBD5A44D65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AFFB35B1-41C2-294B-B0D5-76939D2BB4D1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344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9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057400" y="2171700"/>
            <a:ext cx="14401800" cy="78260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1931100" y="2628858"/>
                <a:ext cx="14223300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Simplifying to a Basic Function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Converting the integral form into an antiderivative or basic function.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Deriving the Optimal Discriminator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To find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, it needs to take the derivative of the objective function with respect 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Setting the derivative to zero: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Therefore,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given by: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100" y="2628858"/>
                <a:ext cx="14223300" cy="7309693"/>
              </a:xfrm>
              <a:prstGeom prst="rect">
                <a:avLst/>
              </a:prstGeom>
              <a:blipFill>
                <a:blip r:embed="rId3"/>
                <a:stretch>
                  <a:fillRect r="-1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0F27DAE-F7C1-0B49-8921-9D6F6A00A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459" y="3954413"/>
            <a:ext cx="9255739" cy="81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36DF0E-30DA-F346-B9DC-68D19D7CF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200" y="6597220"/>
            <a:ext cx="5283200" cy="977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71641-F344-D242-8042-8C5AE61D6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5850" y="8926741"/>
            <a:ext cx="3517900" cy="1041400"/>
          </a:xfrm>
          <a:prstGeom prst="rect">
            <a:avLst/>
          </a:prstGeom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41BF844C-95D4-F844-B467-440F06F548F2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2D58FD08-02B9-BE4B-8F95-F8719441B67E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758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980611" y="371390"/>
            <a:ext cx="1330739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 err="1">
                <a:solidFill>
                  <a:srgbClr val="65A4CD"/>
                </a:solidFill>
                <a:latin typeface="Nunito Sans Heavy"/>
              </a:rPr>
              <a:t>Frechet</a:t>
            </a:r>
            <a:r>
              <a:rPr lang="en-IE" sz="8000" dirty="0">
                <a:solidFill>
                  <a:srgbClr val="65A4CD"/>
                </a:solidFill>
                <a:latin typeface="Nunito Sans Heavy"/>
              </a:rPr>
              <a:t> Inception Distance</a:t>
            </a: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20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3733801" y="3162300"/>
            <a:ext cx="11887200" cy="59251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/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:r>
                  <a:rPr lang="en-IE" sz="3000" dirty="0" err="1">
                    <a:solidFill>
                      <a:srgbClr val="000000"/>
                    </a:solidFill>
                    <a:latin typeface="Nunito Sans"/>
                  </a:rPr>
                  <a:t>Frechet</a:t>
                </a: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Inception Distance (FID) is used to evaluate GANs.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measures how similar the distribution of generated images is to the distribution of real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A lower FID score indicates higher-quality and more diverse generated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formula: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mean of real and generated image features.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covariance matrices.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  <a:blipFill>
                <a:blip r:embed="rId3"/>
                <a:stretch>
                  <a:fillRect l="-1946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0AB7D4E-8C65-E741-8992-65640E44B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743700"/>
            <a:ext cx="8221830" cy="1201652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C9492B11-BD1F-AC42-A024-F0F27314970F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02D03011-0396-834E-8CA4-2764190DCEE9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153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86200" y="234864"/>
            <a:ext cx="1418401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200" dirty="0">
                <a:solidFill>
                  <a:srgbClr val="65A4CD"/>
                </a:solidFill>
                <a:latin typeface="Nunito Sans Heavy"/>
              </a:rPr>
              <a:t>Generative Adversarial Network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133600" y="2939999"/>
            <a:ext cx="14309853" cy="64707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660069" y="3370735"/>
            <a:ext cx="13494331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GAN?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GAN consists two networks a generator and a discriminator that compete to improve data generation quality.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generation, video synthesis, and style transfer.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C7376-72C6-2649-9325-A16EC92DA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454" y="5292356"/>
            <a:ext cx="10510715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74007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1 Introduction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43C0C7E-1E77-AB46-AC0F-D4E52AA4D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1764699" y="-140970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887200" y="242837"/>
            <a:ext cx="622388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968A986-F923-D342-902A-38E965EFC265}"/>
              </a:ext>
            </a:extLst>
          </p:cNvPr>
          <p:cNvSpPr/>
          <p:nvPr/>
        </p:nvSpPr>
        <p:spPr>
          <a:xfrm>
            <a:off x="2819400" y="2628900"/>
            <a:ext cx="14173200" cy="67056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3200400" y="2956205"/>
            <a:ext cx="13792200" cy="617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GAN?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Generative Adversarial Network (GAN) was introduced by Goodfellow in 2014.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Why GAN for Image Generation?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Generating high-quality and realistic images.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Challenges with GAN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Mode collapse, vanishing gradients, and instability.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 The objective of the Thesis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GAN with dense layers or convolutional layers.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Exploring layer depth.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Impact of data augmentation.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Applying the GAN model with the Animal Faces-HQ dataset.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734801" y="114300"/>
            <a:ext cx="6544640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Future Work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19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4038600" y="3314700"/>
            <a:ext cx="12084631" cy="46482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311651" y="3122581"/>
            <a:ext cx="12084631" cy="4480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Improvements:</a:t>
            </a:r>
          </a:p>
          <a:p>
            <a:pPr lvl="1"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• Adjust hyperparameters for better stability.</a:t>
            </a:r>
          </a:p>
          <a:p>
            <a:pPr lvl="1"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• Explore advanced architectures like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StyleGAN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• Dataset: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Use larger and more diverse datasets for improved generalization.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• New Techniques: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Experiment with adaptive data augmentation methods.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D564BF56-CFC8-D344-8785-202618F6A8D0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D6EA6FF4-A048-0C47-8A8B-24ADF04120D3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732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238141" y="114300"/>
            <a:ext cx="504129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7000" dirty="0">
                <a:solidFill>
                  <a:srgbClr val="65A4CD"/>
                </a:solidFill>
                <a:latin typeface="Nunito Sans Heavy"/>
              </a:rPr>
              <a:t>Discussion</a:t>
            </a:r>
            <a:endParaRPr lang="en-IE" sz="7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18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530346" y="2967589"/>
            <a:ext cx="14843253" cy="568111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002969" y="2749202"/>
            <a:ext cx="14187714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Performance: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generator demonstrated a capacity to produce relatively high-quality images.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discriminator showed effectiveness in distinguishing between real and generated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Challenges: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Data Augmentation: Introduced noise, slightly affecting performance.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Training Stability: Occasional instability due to adversarial training dynamics.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Evaluation: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FID Scores: Without data augmentation, the model performed more consistently.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003F130F-1EB9-6442-A9BD-F2DFD503248E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1E9C75C2-B62A-544A-9AFA-6CA8EEC5A52B}"/>
              </a:ext>
            </a:extLst>
          </p:cNvPr>
          <p:cNvSpPr/>
          <p:nvPr/>
        </p:nvSpPr>
        <p:spPr>
          <a:xfrm flipH="1">
            <a:off x="16306800" y="8326956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6462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734801" y="114300"/>
            <a:ext cx="6544640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Future Work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4038600" y="3314700"/>
            <a:ext cx="12084631" cy="46482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311651" y="3122581"/>
            <a:ext cx="12084631" cy="4480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Improvements:</a:t>
            </a:r>
          </a:p>
          <a:p>
            <a:pPr lvl="1"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• Adjust hyperparameters for better stability.</a:t>
            </a:r>
          </a:p>
          <a:p>
            <a:pPr lvl="1"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• Explore advanced architectures like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StyleGAN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• Dataset: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Use larger and more diverse datasets for improved generalization.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• New Techniques: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Experiment with adaptive data augmentation methods.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04C236-1E37-7644-ABDF-B551675D5836}"/>
                  </a:ext>
                </a:extLst>
              </p:cNvPr>
              <p:cNvSpPr txBox="1"/>
              <p:nvPr/>
            </p:nvSpPr>
            <p:spPr>
              <a:xfrm>
                <a:off x="3458029" y="2258780"/>
                <a:ext cx="12938253" cy="4723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~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~ 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(1 −</m:t>
                              </m:r>
                            </m:fNam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04C236-1E37-7644-ABDF-B551675D5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029" y="2258780"/>
                <a:ext cx="12938253" cy="472373"/>
              </a:xfrm>
              <a:prstGeom prst="rect">
                <a:avLst/>
              </a:prstGeom>
              <a:blipFill>
                <a:blip r:embed="rId3"/>
                <a:stretch>
                  <a:fillRect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157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887200" y="242837"/>
            <a:ext cx="622388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4844C6-3BB4-5F45-9F49-50A169F5D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920" y="2405404"/>
            <a:ext cx="1028700" cy="1016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663D75-A092-2F40-B45D-205BC4E71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641" y="2054111"/>
            <a:ext cx="2248552" cy="22116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311499-5314-A145-BE7E-BC92E5FE1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2834" y="4658937"/>
            <a:ext cx="1079500" cy="1066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00CCB3-F7F1-CB41-BE44-A29E656FC9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0332" y="4023394"/>
            <a:ext cx="1549400" cy="1524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906CB6-4ED0-4B43-B2B3-32EEB468DD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5572" y="3783552"/>
            <a:ext cx="2016325" cy="1965600"/>
          </a:xfrm>
          <a:prstGeom prst="rect">
            <a:avLst/>
          </a:prstGeom>
          <a:noFill/>
        </p:spPr>
      </p:pic>
      <p:sp>
        <p:nvSpPr>
          <p:cNvPr id="81" name="Freeform 16">
            <a:extLst>
              <a:ext uri="{FF2B5EF4-FFF2-40B4-BE49-F238E27FC236}">
                <a16:creationId xmlns:a16="http://schemas.microsoft.com/office/drawing/2014/main" id="{EB59DE81-51EE-624C-8F4D-DCA8359B94EC}"/>
              </a:ext>
            </a:extLst>
          </p:cNvPr>
          <p:cNvSpPr>
            <a:spLocks/>
          </p:cNvSpPr>
          <p:nvPr/>
        </p:nvSpPr>
        <p:spPr bwMode="auto">
          <a:xfrm>
            <a:off x="3950572" y="1593012"/>
            <a:ext cx="8092524" cy="7804784"/>
          </a:xfrm>
          <a:prstGeom prst="arc">
            <a:avLst>
              <a:gd name="adj1" fmla="val 128013"/>
              <a:gd name="adj2" fmla="val 20365905"/>
            </a:avLst>
          </a:prstGeom>
          <a:noFill/>
          <a:ln w="19050" cap="rnd">
            <a:solidFill>
              <a:srgbClr val="009A44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82" name="Freeform 16">
            <a:extLst>
              <a:ext uri="{FF2B5EF4-FFF2-40B4-BE49-F238E27FC236}">
                <a16:creationId xmlns:a16="http://schemas.microsoft.com/office/drawing/2014/main" id="{F6823A21-DB36-5A4B-8589-5BE5C51AB4A3}"/>
              </a:ext>
            </a:extLst>
          </p:cNvPr>
          <p:cNvSpPr>
            <a:spLocks/>
          </p:cNvSpPr>
          <p:nvPr/>
        </p:nvSpPr>
        <p:spPr bwMode="auto">
          <a:xfrm>
            <a:off x="3784125" y="1325358"/>
            <a:ext cx="8496374" cy="8380250"/>
          </a:xfrm>
          <a:prstGeom prst="arc">
            <a:avLst>
              <a:gd name="adj1" fmla="val 13598574"/>
              <a:gd name="adj2" fmla="val 10788521"/>
            </a:avLst>
          </a:prstGeom>
          <a:noFill/>
          <a:ln w="19050" cap="rnd">
            <a:solidFill>
              <a:srgbClr val="43B02A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83" name="Freeform 16">
            <a:extLst>
              <a:ext uri="{FF2B5EF4-FFF2-40B4-BE49-F238E27FC236}">
                <a16:creationId xmlns:a16="http://schemas.microsoft.com/office/drawing/2014/main" id="{EFBE494F-59B2-BA44-89CC-04DCDF7269B0}"/>
              </a:ext>
            </a:extLst>
          </p:cNvPr>
          <p:cNvSpPr>
            <a:spLocks/>
          </p:cNvSpPr>
          <p:nvPr/>
        </p:nvSpPr>
        <p:spPr bwMode="auto">
          <a:xfrm>
            <a:off x="3475591" y="932068"/>
            <a:ext cx="9080910" cy="9084852"/>
          </a:xfrm>
          <a:prstGeom prst="arc">
            <a:avLst>
              <a:gd name="adj1" fmla="val 8757105"/>
              <a:gd name="adj2" fmla="val 6748160"/>
            </a:avLst>
          </a:prstGeom>
          <a:noFill/>
          <a:ln w="19050" cap="rnd">
            <a:solidFill>
              <a:srgbClr val="86BC25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BBCE596-ED32-3944-8D2D-A61B01B9D9D1}"/>
              </a:ext>
            </a:extLst>
          </p:cNvPr>
          <p:cNvSpPr txBox="1"/>
          <p:nvPr/>
        </p:nvSpPr>
        <p:spPr>
          <a:xfrm>
            <a:off x="7322221" y="2875628"/>
            <a:ext cx="1885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Challenges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6988932-E016-2941-BE71-2733979BB5B6}"/>
              </a:ext>
            </a:extLst>
          </p:cNvPr>
          <p:cNvSpPr txBox="1"/>
          <p:nvPr/>
        </p:nvSpPr>
        <p:spPr>
          <a:xfrm>
            <a:off x="4929408" y="4523784"/>
            <a:ext cx="1862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Objectives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13FFB46-F08B-E44C-AB94-E702654398AB}"/>
              </a:ext>
            </a:extLst>
          </p:cNvPr>
          <p:cNvSpPr txBox="1"/>
          <p:nvPr/>
        </p:nvSpPr>
        <p:spPr>
          <a:xfrm>
            <a:off x="7666280" y="4930727"/>
            <a:ext cx="1079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5EF7E92-5EF6-5B43-8065-B4015BE53A76}"/>
              </a:ext>
            </a:extLst>
          </p:cNvPr>
          <p:cNvSpPr txBox="1"/>
          <p:nvPr/>
        </p:nvSpPr>
        <p:spPr>
          <a:xfrm>
            <a:off x="12324277" y="2438201"/>
            <a:ext cx="40263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Generative Adversarial Network (GAN) 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B8E84C-E5EB-B741-8EAC-16241586DC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2221" y="6349983"/>
            <a:ext cx="1744647" cy="2103359"/>
          </a:xfrm>
          <a:prstGeom prst="rect">
            <a:avLst/>
          </a:prstGeom>
        </p:spPr>
      </p:pic>
      <p:sp>
        <p:nvSpPr>
          <p:cNvPr id="96" name="Freeform 16">
            <a:extLst>
              <a:ext uri="{FF2B5EF4-FFF2-40B4-BE49-F238E27FC236}">
                <a16:creationId xmlns:a16="http://schemas.microsoft.com/office/drawing/2014/main" id="{BCF2DCDD-F675-3E40-8C5E-36B4FAFE4B5E}"/>
              </a:ext>
            </a:extLst>
          </p:cNvPr>
          <p:cNvSpPr>
            <a:spLocks/>
          </p:cNvSpPr>
          <p:nvPr/>
        </p:nvSpPr>
        <p:spPr bwMode="auto">
          <a:xfrm rot="999253">
            <a:off x="3230876" y="775637"/>
            <a:ext cx="9570338" cy="9439535"/>
          </a:xfrm>
          <a:prstGeom prst="arc">
            <a:avLst>
              <a:gd name="adj1" fmla="val 13598574"/>
              <a:gd name="adj2" fmla="val 10788521"/>
            </a:avLst>
          </a:prstGeom>
          <a:noFill/>
          <a:ln w="19050" cap="rnd">
            <a:solidFill>
              <a:schemeClr val="accent5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21" name="Freeform 4">
            <a:extLst>
              <a:ext uri="{FF2B5EF4-FFF2-40B4-BE49-F238E27FC236}">
                <a16:creationId xmlns:a16="http://schemas.microsoft.com/office/drawing/2014/main" id="{83B494F9-4C86-D84D-BDF4-1941803BD7C5}"/>
              </a:ext>
            </a:extLst>
          </p:cNvPr>
          <p:cNvSpPr/>
          <p:nvPr/>
        </p:nvSpPr>
        <p:spPr>
          <a:xfrm flipH="1">
            <a:off x="14291498" y="6349983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F91501FB-B015-ED43-ACCA-A00B4903C468}"/>
              </a:ext>
            </a:extLst>
          </p:cNvPr>
          <p:cNvSpPr/>
          <p:nvPr/>
        </p:nvSpPr>
        <p:spPr>
          <a:xfrm rot="10800000" flipH="1">
            <a:off x="2667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486202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 animBg="1"/>
      <p:bldP spid="83" grpId="0" animBg="1"/>
      <p:bldP spid="9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712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2 Historical</a:t>
            </a:r>
          </a:p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Models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3425179-C7C5-DF4B-9DAB-13C7787AB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09999" y="361374"/>
            <a:ext cx="1447800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Noise Contrastive Estimation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143000" y="3543300"/>
            <a:ext cx="9372600" cy="50412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524000" y="4381500"/>
            <a:ext cx="8678885" cy="3382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the NCE? 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NCE is a statistical method that simplifies learning by contrasting real data with noise.</a:t>
            </a:r>
          </a:p>
          <a:p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 • </a:t>
            </a:r>
            <a:r>
              <a:rPr lang="en-US" sz="2800" dirty="0">
                <a:solidFill>
                  <a:srgbClr val="000000"/>
                </a:solidFill>
                <a:latin typeface="Nunito Sans"/>
              </a:rPr>
              <a:t>D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ensity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estimation and language modelling.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zh-CN" altLang="en-US" sz="28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Laying the groundwork for image generation.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E02DC-6DDB-624B-B299-14706A65D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3390900"/>
            <a:ext cx="5889941" cy="5356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6">
            <a:extLst>
              <a:ext uri="{FF2B5EF4-FFF2-40B4-BE49-F238E27FC236}">
                <a16:creationId xmlns:a16="http://schemas.microsoft.com/office/drawing/2014/main" id="{D1491099-00E8-E345-BA0A-1D9ECD664E13}"/>
              </a:ext>
            </a:extLst>
          </p:cNvPr>
          <p:cNvSpPr txBox="1"/>
          <p:nvPr/>
        </p:nvSpPr>
        <p:spPr>
          <a:xfrm>
            <a:off x="13411200" y="2741474"/>
            <a:ext cx="2133599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9D94C7B2-0A09-E94D-B84B-2B705B3BA5B5}"/>
              </a:ext>
            </a:extLst>
          </p:cNvPr>
          <p:cNvSpPr/>
          <p:nvPr/>
        </p:nvSpPr>
        <p:spPr>
          <a:xfrm flipH="1">
            <a:off x="16078200" y="8866211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EADDBB65-BD86-C14A-B556-E3C17D0E9221}"/>
              </a:ext>
            </a:extLst>
          </p:cNvPr>
          <p:cNvSpPr/>
          <p:nvPr/>
        </p:nvSpPr>
        <p:spPr>
          <a:xfrm rot="19143001">
            <a:off x="-110813" y="7621169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0" y="0"/>
                </a:moveTo>
                <a:lnTo>
                  <a:pt x="2157743" y="0"/>
                </a:lnTo>
                <a:lnTo>
                  <a:pt x="2157743" y="4326300"/>
                </a:lnTo>
                <a:lnTo>
                  <a:pt x="0" y="4326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F58366A-4251-F04B-8F5C-A446C4C2B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5777105"/>
            <a:ext cx="10510715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096000" y="363379"/>
            <a:ext cx="1210612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Variational Autoencoder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133600" y="2857500"/>
            <a:ext cx="14020799" cy="643653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634960" y="3370541"/>
            <a:ext cx="12833640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US" sz="2800" b="1" dirty="0">
                <a:solidFill>
                  <a:srgbClr val="000000"/>
                </a:solidFill>
                <a:latin typeface="Nunito Sans"/>
              </a:rPr>
              <a:t>What is the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VAE? 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VAE is a generative model that encodes input data into a latent space and reconstructs it by minimizing the reconstruction loss.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generation, data compression, and outlier detection.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478F2-F56C-4A4B-990C-5D15C9054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571" y="5555286"/>
            <a:ext cx="8786647" cy="2431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A085D172-4EA5-D148-97A0-8C898FD3C437}"/>
              </a:ext>
            </a:extLst>
          </p:cNvPr>
          <p:cNvSpPr/>
          <p:nvPr/>
        </p:nvSpPr>
        <p:spPr>
          <a:xfrm flipH="1">
            <a:off x="16154399" y="8495061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5E23E67D-2C0B-0B46-8536-11C364DD4C72}"/>
              </a:ext>
            </a:extLst>
          </p:cNvPr>
          <p:cNvSpPr/>
          <p:nvPr/>
        </p:nvSpPr>
        <p:spPr>
          <a:xfrm rot="19377883">
            <a:off x="-210653" y="7533836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0" y="0"/>
                </a:moveTo>
                <a:lnTo>
                  <a:pt x="2157743" y="0"/>
                </a:lnTo>
                <a:lnTo>
                  <a:pt x="2157743" y="4326300"/>
                </a:lnTo>
                <a:lnTo>
                  <a:pt x="0" y="43263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1433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0.01728 L 0.00486 -0.2197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1185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48148E-6 L 0.00017 0.1074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" y="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10800" y="139700"/>
            <a:ext cx="80391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Diffusion Model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981200" y="2731278"/>
            <a:ext cx="14630400" cy="660322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375112" y="3450310"/>
            <a:ext cx="13931688" cy="53424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the Diffusion Model?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Progressively add noise to the data and learn to reverse this process to generate high-quality outputs.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</a:t>
            </a:r>
            <a:r>
              <a:rPr lang="zh-CN" altLang="en-US" sz="28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altLang="zh-CN" sz="2800" dirty="0">
                <a:solidFill>
                  <a:srgbClr val="000000"/>
                </a:solidFill>
                <a:latin typeface="Nunito Sans"/>
              </a:rPr>
              <a:t>and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audio synthesis.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BA3BA5-A87D-0C44-BA08-03050160A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5490302"/>
            <a:ext cx="10857991" cy="22743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F401F1D0-8928-0F4C-98DF-BBFA1DF51DE6}"/>
              </a:ext>
            </a:extLst>
          </p:cNvPr>
          <p:cNvSpPr/>
          <p:nvPr/>
        </p:nvSpPr>
        <p:spPr>
          <a:xfrm flipH="1">
            <a:off x="16469008" y="7241005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06054EF1-DB74-2A40-99CF-A6C464319B4B}"/>
              </a:ext>
            </a:extLst>
          </p:cNvPr>
          <p:cNvSpPr/>
          <p:nvPr/>
        </p:nvSpPr>
        <p:spPr>
          <a:xfrm rot="19955021">
            <a:off x="-296507" y="7348679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0" y="0"/>
                </a:moveTo>
                <a:lnTo>
                  <a:pt x="2157743" y="0"/>
                </a:lnTo>
                <a:lnTo>
                  <a:pt x="2157743" y="4326300"/>
                </a:lnTo>
                <a:lnTo>
                  <a:pt x="0" y="4326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973220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6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3 Theoretical Background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E770E73-9726-4E4F-BF91-C91A23962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07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7876</TotalTime>
  <Words>1375</Words>
  <Application>Microsoft Macintosh PowerPoint</Application>
  <PresentationFormat>Custom</PresentationFormat>
  <Paragraphs>307</Paragraphs>
  <Slides>33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Open Sans</vt:lpstr>
      <vt:lpstr>Nunito Sans</vt:lpstr>
      <vt:lpstr>Yeseva One</vt:lpstr>
      <vt:lpstr>Nunito Sans Semi-Bold</vt:lpstr>
      <vt:lpstr>Libre Franklin Bold</vt:lpstr>
      <vt:lpstr>Cambria Math</vt:lpstr>
      <vt:lpstr>Calibri</vt:lpstr>
      <vt:lpstr>Overpass Light</vt:lpstr>
      <vt:lpstr>Libre Baskerville</vt:lpstr>
      <vt:lpstr>Nunito Sans Heavy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Deng Sucre</cp:lastModifiedBy>
  <cp:revision>692</cp:revision>
  <dcterms:created xsi:type="dcterms:W3CDTF">2006-08-16T00:00:00Z</dcterms:created>
  <dcterms:modified xsi:type="dcterms:W3CDTF">2024-09-22T16:49:25Z</dcterms:modified>
  <dc:identifier>DAF_p7YEKQg</dc:identifier>
</cp:coreProperties>
</file>